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5" r:id="rId4"/>
    <p:sldId id="275" r:id="rId5"/>
    <p:sldId id="270" r:id="rId6"/>
    <p:sldId id="267" r:id="rId7"/>
    <p:sldId id="278" r:id="rId8"/>
    <p:sldId id="268" r:id="rId9"/>
    <p:sldId id="271" r:id="rId10"/>
    <p:sldId id="273" r:id="rId11"/>
    <p:sldId id="272" r:id="rId12"/>
    <p:sldId id="274" r:id="rId13"/>
    <p:sldId id="276" r:id="rId14"/>
    <p:sldId id="277"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B7BC6FB9-E8A6-4C97-8C24-E84CC07FFA2F}">
          <p14:sldIdLst>
            <p14:sldId id="256"/>
            <p14:sldId id="257"/>
            <p14:sldId id="265"/>
            <p14:sldId id="275"/>
            <p14:sldId id="270"/>
            <p14:sldId id="267"/>
            <p14:sldId id="278"/>
            <p14:sldId id="268"/>
            <p14:sldId id="271"/>
            <p14:sldId id="273"/>
            <p14:sldId id="272"/>
            <p14:sldId id="274"/>
            <p14:sldId id="276"/>
            <p14:sldId id="277"/>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smtClean="0"/>
              <a:t>Klik om de stijl te bewerken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smtClean="0"/>
              <a:t>Klik om de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smtClean="0"/>
              <a:t>Klik om de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11/27/2013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mcagri@aoc-oost.n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Visie &amp; Strategie</a:t>
            </a:r>
            <a:endParaRPr lang="nl-NL" dirty="0"/>
          </a:p>
        </p:txBody>
      </p:sp>
      <p:sp>
        <p:nvSpPr>
          <p:cNvPr id="3" name="Ondertitel 2"/>
          <p:cNvSpPr>
            <a:spLocks noGrp="1"/>
          </p:cNvSpPr>
          <p:nvPr>
            <p:ph type="subTitle" idx="1"/>
          </p:nvPr>
        </p:nvSpPr>
        <p:spPr/>
        <p:txBody>
          <a:bodyPr/>
          <a:lstStyle/>
          <a:p>
            <a:r>
              <a:rPr lang="en-US" dirty="0" smtClean="0"/>
              <a:t>Manuela Cagri</a:t>
            </a:r>
            <a:endParaRPr lang="nl-NL" dirty="0"/>
          </a:p>
        </p:txBody>
      </p:sp>
    </p:spTree>
    <p:extLst>
      <p:ext uri="{BB962C8B-B14F-4D97-AF65-F5344CB8AC3E}">
        <p14:creationId xmlns:p14="http://schemas.microsoft.com/office/powerpoint/2010/main" val="2132194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OGSM</a:t>
            </a:r>
            <a:endParaRPr lang="nl-NL" dirty="0"/>
          </a:p>
        </p:txBody>
      </p:sp>
      <p:sp>
        <p:nvSpPr>
          <p:cNvPr id="3" name="Tijdelijke aanduiding voor inhoud 2"/>
          <p:cNvSpPr>
            <a:spLocks noGrp="1"/>
          </p:cNvSpPr>
          <p:nvPr>
            <p:ph idx="1"/>
          </p:nvPr>
        </p:nvSpPr>
        <p:spPr/>
        <p:txBody>
          <a:bodyPr/>
          <a:lstStyle/>
          <a:p>
            <a:r>
              <a:rPr lang="nl-NL" b="1" dirty="0" smtClean="0"/>
              <a:t>Object</a:t>
            </a:r>
            <a:r>
              <a:rPr lang="nl-NL" b="1" dirty="0"/>
              <a:t>:</a:t>
            </a:r>
            <a:r>
              <a:rPr lang="nl-NL" dirty="0" smtClean="0"/>
              <a:t> </a:t>
            </a:r>
            <a:r>
              <a:rPr lang="nl-NL" dirty="0"/>
              <a:t>wordt bedoeld het onderwerp waar het om gaat </a:t>
            </a:r>
          </a:p>
          <a:p>
            <a:r>
              <a:rPr lang="nl-NL" b="1" dirty="0" smtClean="0"/>
              <a:t>Goals:</a:t>
            </a:r>
            <a:r>
              <a:rPr lang="nl-NL" dirty="0" smtClean="0"/>
              <a:t> </a:t>
            </a:r>
            <a:r>
              <a:rPr lang="nl-NL" dirty="0"/>
              <a:t>zijn wat je wil dat er gebeurt </a:t>
            </a:r>
          </a:p>
          <a:p>
            <a:r>
              <a:rPr lang="nl-NL" b="1" dirty="0" smtClean="0"/>
              <a:t>Strategie:</a:t>
            </a:r>
            <a:r>
              <a:rPr lang="nl-NL" dirty="0" smtClean="0"/>
              <a:t> </a:t>
            </a:r>
            <a:r>
              <a:rPr lang="nl-NL" dirty="0"/>
              <a:t>vat samen hoe je wilt dat dit gebeurt, bijna concreet </a:t>
            </a:r>
          </a:p>
          <a:p>
            <a:r>
              <a:rPr lang="en-US" b="1" dirty="0" smtClean="0"/>
              <a:t>Measure</a:t>
            </a:r>
            <a:r>
              <a:rPr lang="nl-NL" b="1" dirty="0" smtClean="0"/>
              <a:t>:</a:t>
            </a:r>
            <a:r>
              <a:rPr lang="nl-NL" dirty="0" smtClean="0"/>
              <a:t> </a:t>
            </a:r>
            <a:r>
              <a:rPr lang="nl-NL" dirty="0"/>
              <a:t>heeft als doel het meetbaar maken </a:t>
            </a:r>
          </a:p>
          <a:p>
            <a:pPr marL="0" indent="0">
              <a:buNone/>
            </a:pPr>
            <a:endParaRPr lang="nl-NL" dirty="0"/>
          </a:p>
        </p:txBody>
      </p:sp>
    </p:spTree>
    <p:extLst>
      <p:ext uri="{BB962C8B-B14F-4D97-AF65-F5344CB8AC3E}">
        <p14:creationId xmlns:p14="http://schemas.microsoft.com/office/powerpoint/2010/main" val="289716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OGSM</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3109912" y="2557463"/>
            <a:ext cx="5972175" cy="3317875"/>
          </a:xfrm>
          <a:prstGeom prst="rect">
            <a:avLst/>
          </a:prstGeom>
        </p:spPr>
      </p:pic>
    </p:spTree>
    <p:extLst>
      <p:ext uri="{BB962C8B-B14F-4D97-AF65-F5344CB8AC3E}">
        <p14:creationId xmlns:p14="http://schemas.microsoft.com/office/powerpoint/2010/main" val="3430819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400999954"/>
              </p:ext>
            </p:extLst>
          </p:nvPr>
        </p:nvGraphicFramePr>
        <p:xfrm>
          <a:off x="1295400" y="2816225"/>
          <a:ext cx="9601200" cy="2800350"/>
        </p:xfrm>
        <a:graphic>
          <a:graphicData uri="http://schemas.openxmlformats.org/drawingml/2006/table">
            <a:tbl>
              <a:tblPr/>
              <a:tblGrid>
                <a:gridCol w="1920240"/>
                <a:gridCol w="1920240"/>
                <a:gridCol w="1920240"/>
                <a:gridCol w="1920240"/>
                <a:gridCol w="1920240"/>
              </a:tblGrid>
              <a:tr h="0">
                <a:tc>
                  <a:txBody>
                    <a:bodyPr/>
                    <a:lstStyle/>
                    <a:p>
                      <a:endParaRPr lang="nl-NL" dirty="0"/>
                    </a:p>
                  </a:txBody>
                  <a:tcPr marL="9525" marR="9525" marT="9525" marB="9525" anchor="ctr">
                    <a:lnL>
                      <a:noFill/>
                    </a:lnL>
                    <a:lnR>
                      <a:noFill/>
                    </a:lnR>
                    <a:lnT>
                      <a:noFill/>
                    </a:lnT>
                    <a:lnB>
                      <a:noFill/>
                    </a:lnB>
                  </a:tcPr>
                </a:tc>
                <a:tc>
                  <a:txBody>
                    <a:bodyPr/>
                    <a:lstStyle/>
                    <a:p>
                      <a:r>
                        <a:rPr lang="nl-NL" b="1"/>
                        <a:t>Wat </a:t>
                      </a:r>
                      <a:endParaRPr lang="nl-NL"/>
                    </a:p>
                  </a:txBody>
                  <a:tcPr marL="9525" marR="9525" marT="9525" marB="9525" anchor="ctr">
                    <a:lnL>
                      <a:noFill/>
                    </a:lnL>
                    <a:lnR>
                      <a:noFill/>
                    </a:lnR>
                    <a:lnT>
                      <a:noFill/>
                    </a:lnT>
                    <a:lnB>
                      <a:noFill/>
                    </a:lnB>
                  </a:tcPr>
                </a:tc>
                <a:tc>
                  <a:txBody>
                    <a:bodyPr/>
                    <a:lstStyle/>
                    <a:p>
                      <a:endParaRPr lang="nl-NL" dirty="0"/>
                    </a:p>
                  </a:txBody>
                  <a:tcPr marL="9525" marR="9525" marT="9525" marB="9525" anchor="ctr">
                    <a:lnL>
                      <a:noFill/>
                    </a:lnL>
                    <a:lnR>
                      <a:noFill/>
                    </a:lnR>
                    <a:lnT>
                      <a:noFill/>
                    </a:lnT>
                    <a:lnB>
                      <a:noFill/>
                    </a:lnB>
                  </a:tcPr>
                </a:tc>
                <a:tc>
                  <a:txBody>
                    <a:bodyPr/>
                    <a:lstStyle/>
                    <a:p>
                      <a:r>
                        <a:rPr lang="nl-NL" b="1"/>
                        <a:t>Hoe </a:t>
                      </a:r>
                      <a:endParaRPr lang="nl-NL"/>
                    </a:p>
                  </a:txBody>
                  <a:tcPr marL="9525" marR="9525" marT="9525" marB="9525" anchor="ctr">
                    <a:lnL>
                      <a:noFill/>
                    </a:lnL>
                    <a:lnR>
                      <a:noFill/>
                    </a:lnR>
                    <a:lnT>
                      <a:noFill/>
                    </a:lnT>
                    <a:lnB>
                      <a:noFill/>
                    </a:lnB>
                  </a:tcPr>
                </a:tc>
                <a:tc>
                  <a:txBody>
                    <a:bodyPr/>
                    <a:lstStyle/>
                    <a:p>
                      <a:endParaRPr lang="nl-NL"/>
                    </a:p>
                  </a:txBody>
                  <a:tcPr marL="9525" marR="9525" marT="9525" marB="9525" anchor="ctr">
                    <a:lnL>
                      <a:noFill/>
                    </a:lnL>
                    <a:lnR>
                      <a:noFill/>
                    </a:lnR>
                    <a:lnT>
                      <a:noFill/>
                    </a:lnT>
                    <a:lnB>
                      <a:noFill/>
                    </a:lnB>
                  </a:tcPr>
                </a:tc>
              </a:tr>
              <a:tr h="0">
                <a:tc>
                  <a:txBody>
                    <a:bodyPr/>
                    <a:lstStyle/>
                    <a:p>
                      <a:r>
                        <a:rPr lang="nl-NL" b="1" dirty="0"/>
                        <a:t>probleem</a:t>
                      </a:r>
                      <a:r>
                        <a:rPr lang="nl-NL" b="1" dirty="0" smtClean="0"/>
                        <a:t>:</a:t>
                      </a:r>
                    </a:p>
                    <a:p>
                      <a:r>
                        <a:rPr lang="nl-NL" b="1" dirty="0" smtClean="0"/>
                        <a:t>(</a:t>
                      </a:r>
                      <a:r>
                        <a:rPr lang="nl-NL" b="1" dirty="0"/>
                        <a:t>omschrijving) </a:t>
                      </a:r>
                      <a:endParaRPr lang="nl-NL" dirty="0"/>
                    </a:p>
                  </a:txBody>
                  <a:tcPr marL="9525" marR="9525" marT="9525" marB="9525" anchor="ctr">
                    <a:lnL>
                      <a:noFill/>
                    </a:lnL>
                    <a:lnR>
                      <a:noFill/>
                    </a:lnR>
                    <a:lnT>
                      <a:noFill/>
                    </a:lnT>
                    <a:lnB>
                      <a:noFill/>
                    </a:lnB>
                  </a:tcPr>
                </a:tc>
                <a:tc>
                  <a:txBody>
                    <a:bodyPr/>
                    <a:lstStyle/>
                    <a:p>
                      <a:r>
                        <a:rPr lang="en-US" b="1" noProof="0" dirty="0" smtClean="0"/>
                        <a:t>Objective</a:t>
                      </a:r>
                    </a:p>
                    <a:p>
                      <a:r>
                        <a:rPr lang="nl-NL" b="1" dirty="0" smtClean="0"/>
                        <a:t>(</a:t>
                      </a:r>
                      <a:r>
                        <a:rPr lang="nl-NL" b="1" dirty="0"/>
                        <a:t>wat wil je) </a:t>
                      </a:r>
                      <a:endParaRPr lang="nl-NL" dirty="0"/>
                    </a:p>
                  </a:txBody>
                  <a:tcPr marL="9525" marR="9525" marT="9525" marB="9525" anchor="ctr">
                    <a:lnL>
                      <a:noFill/>
                    </a:lnL>
                    <a:lnR>
                      <a:noFill/>
                    </a:lnR>
                    <a:lnT>
                      <a:noFill/>
                    </a:lnT>
                    <a:lnB>
                      <a:noFill/>
                    </a:lnB>
                  </a:tcPr>
                </a:tc>
                <a:tc>
                  <a:txBody>
                    <a:bodyPr/>
                    <a:lstStyle/>
                    <a:p>
                      <a:r>
                        <a:rPr lang="nl-NL" b="1" dirty="0" smtClean="0"/>
                        <a:t>Goals</a:t>
                      </a:r>
                    </a:p>
                    <a:p>
                      <a:r>
                        <a:rPr lang="nl-NL" b="1" dirty="0" smtClean="0"/>
                        <a:t>(</a:t>
                      </a:r>
                      <a:r>
                        <a:rPr lang="nl-NL" b="1" dirty="0"/>
                        <a:t>geef aan hoeveel ) </a:t>
                      </a:r>
                      <a:endParaRPr lang="nl-NL" dirty="0"/>
                    </a:p>
                  </a:txBody>
                  <a:tcPr marL="9525" marR="9525" marT="9525" marB="9525" anchor="ctr">
                    <a:lnL>
                      <a:noFill/>
                    </a:lnL>
                    <a:lnR>
                      <a:noFill/>
                    </a:lnR>
                    <a:lnT>
                      <a:noFill/>
                    </a:lnT>
                    <a:lnB>
                      <a:noFill/>
                    </a:lnB>
                  </a:tcPr>
                </a:tc>
                <a:tc>
                  <a:txBody>
                    <a:bodyPr/>
                    <a:lstStyle/>
                    <a:p>
                      <a:r>
                        <a:rPr lang="nl-NL" b="1"/>
                        <a:t>Strategies( hoe je dit gaat doen) </a:t>
                      </a:r>
                      <a:endParaRPr lang="nl-NL"/>
                    </a:p>
                  </a:txBody>
                  <a:tcPr marL="9525" marR="9525" marT="9525" marB="9525" anchor="ctr">
                    <a:lnL>
                      <a:noFill/>
                    </a:lnL>
                    <a:lnR>
                      <a:noFill/>
                    </a:lnR>
                    <a:lnT>
                      <a:noFill/>
                    </a:lnT>
                    <a:lnB>
                      <a:noFill/>
                    </a:lnB>
                  </a:tcPr>
                </a:tc>
                <a:tc>
                  <a:txBody>
                    <a:bodyPr/>
                    <a:lstStyle/>
                    <a:p>
                      <a:r>
                        <a:rPr lang="nl-NL" b="1"/>
                        <a:t>Measures(maak het meetbaar, hoe veel!) </a:t>
                      </a:r>
                      <a:endParaRPr lang="nl-NL"/>
                    </a:p>
                  </a:txBody>
                  <a:tcPr marL="9525" marR="9525" marT="9525" marB="9525" anchor="ctr">
                    <a:lnL>
                      <a:noFill/>
                    </a:lnL>
                    <a:lnR>
                      <a:noFill/>
                    </a:lnR>
                    <a:lnT>
                      <a:noFill/>
                    </a:lnT>
                    <a:lnB>
                      <a:noFill/>
                    </a:lnB>
                  </a:tcPr>
                </a:tc>
              </a:tr>
              <a:tr h="0">
                <a:tc>
                  <a:txBody>
                    <a:bodyPr/>
                    <a:lstStyle/>
                    <a:p>
                      <a:r>
                        <a:rPr lang="nl-NL"/>
                        <a:t>ik ben te dik, niet fit en ongezond </a:t>
                      </a:r>
                    </a:p>
                  </a:txBody>
                  <a:tcPr marL="9525" marR="9525" marT="9525" marB="9525" anchor="ctr">
                    <a:lnL>
                      <a:noFill/>
                    </a:lnL>
                    <a:lnR>
                      <a:noFill/>
                    </a:lnR>
                    <a:lnT>
                      <a:noFill/>
                    </a:lnT>
                    <a:lnB>
                      <a:noFill/>
                    </a:lnB>
                  </a:tcPr>
                </a:tc>
                <a:tc>
                  <a:txBody>
                    <a:bodyPr/>
                    <a:lstStyle/>
                    <a:p>
                      <a:r>
                        <a:rPr lang="nl-NL"/>
                        <a:t>ik wil gezonder worden </a:t>
                      </a:r>
                    </a:p>
                  </a:txBody>
                  <a:tcPr marL="9525" marR="9525" marT="9525" marB="9525" anchor="ctr">
                    <a:lnL>
                      <a:noFill/>
                    </a:lnL>
                    <a:lnR>
                      <a:noFill/>
                    </a:lnR>
                    <a:lnT>
                      <a:noFill/>
                    </a:lnT>
                    <a:lnB>
                      <a:noFill/>
                    </a:lnB>
                  </a:tcPr>
                </a:tc>
                <a:tc>
                  <a:txBody>
                    <a:bodyPr/>
                    <a:lstStyle/>
                    <a:p>
                      <a:r>
                        <a:rPr lang="nl-NL"/>
                        <a:t>10 kilo afvallen en bloeddruk weer normaal maken </a:t>
                      </a:r>
                    </a:p>
                  </a:txBody>
                  <a:tcPr marL="9525" marR="9525" marT="9525" marB="9525" anchor="ctr">
                    <a:lnL>
                      <a:noFill/>
                    </a:lnL>
                    <a:lnR>
                      <a:noFill/>
                    </a:lnR>
                    <a:lnT>
                      <a:noFill/>
                    </a:lnT>
                    <a:lnB>
                      <a:noFill/>
                    </a:lnB>
                  </a:tcPr>
                </a:tc>
                <a:tc>
                  <a:txBody>
                    <a:bodyPr/>
                    <a:lstStyle/>
                    <a:p>
                      <a:r>
                        <a:rPr lang="nl-NL"/>
                        <a:t>meer water drinken, gezond eten, meer bewegen </a:t>
                      </a:r>
                    </a:p>
                  </a:txBody>
                  <a:tcPr marL="9525" marR="9525" marT="9525" marB="9525" anchor="ctr">
                    <a:lnL>
                      <a:noFill/>
                    </a:lnL>
                    <a:lnR>
                      <a:noFill/>
                    </a:lnR>
                    <a:lnT>
                      <a:noFill/>
                    </a:lnT>
                    <a:lnB>
                      <a:noFill/>
                    </a:lnB>
                  </a:tcPr>
                </a:tc>
                <a:tc>
                  <a:txBody>
                    <a:bodyPr/>
                    <a:lstStyle/>
                    <a:p>
                      <a:r>
                        <a:rPr lang="nl-NL" dirty="0"/>
                        <a:t>ik ga 3 x keer per </a:t>
                      </a:r>
                      <a:r>
                        <a:rPr lang="nl-NL" dirty="0" smtClean="0"/>
                        <a:t>week sporten</a:t>
                      </a:r>
                      <a:r>
                        <a:rPr lang="nl-NL" dirty="0"/>
                        <a:t>, alles binnen 7 km met de fiets, 7x per week gezond eten, meer water drinken </a:t>
                      </a:r>
                    </a:p>
                  </a:txBody>
                  <a:tcPr marL="9525" marR="9525" marT="9525" marB="9525" anchor="ctr">
                    <a:lnL>
                      <a:noFill/>
                    </a:lnL>
                    <a:lnR>
                      <a:noFill/>
                    </a:lnR>
                    <a:lnT>
                      <a:noFill/>
                    </a:lnT>
                    <a:lnB>
                      <a:noFill/>
                    </a:lnB>
                  </a:tcPr>
                </a:tc>
              </a:tr>
            </a:tbl>
          </a:graphicData>
        </a:graphic>
      </p:graphicFrame>
    </p:spTree>
    <p:extLst>
      <p:ext uri="{BB962C8B-B14F-4D97-AF65-F5344CB8AC3E}">
        <p14:creationId xmlns:p14="http://schemas.microsoft.com/office/powerpoint/2010/main" val="35463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a:t>
            </a:r>
            <a:r>
              <a:rPr lang="en-US" dirty="0" smtClean="0"/>
              <a:t> OGSM</a:t>
            </a:r>
            <a:endParaRPr lang="nl-NL" dirty="0"/>
          </a:p>
        </p:txBody>
      </p:sp>
      <p:sp>
        <p:nvSpPr>
          <p:cNvPr id="3" name="Tijdelijke aanduiding voor inhoud 2"/>
          <p:cNvSpPr>
            <a:spLocks noGrp="1"/>
          </p:cNvSpPr>
          <p:nvPr>
            <p:ph idx="1"/>
          </p:nvPr>
        </p:nvSpPr>
        <p:spPr/>
        <p:txBody>
          <a:bodyPr/>
          <a:lstStyle/>
          <a:p>
            <a:r>
              <a:rPr lang="nl-NL" dirty="0" smtClean="0"/>
              <a:t>Gebruik 1 van de volgende problemen en verwerk ze net als in het voorbeeld </a:t>
            </a:r>
            <a:r>
              <a:rPr lang="en-US" dirty="0" smtClean="0"/>
              <a:t>van OGSM:</a:t>
            </a:r>
          </a:p>
          <a:p>
            <a:pPr lvl="1"/>
            <a:r>
              <a:rPr lang="nl-NL" dirty="0" smtClean="0"/>
              <a:t>Familieruzie</a:t>
            </a:r>
          </a:p>
          <a:p>
            <a:pPr lvl="1"/>
            <a:r>
              <a:rPr lang="nl-NL" dirty="0" smtClean="0"/>
              <a:t>Schulden/geldproblemen</a:t>
            </a:r>
          </a:p>
          <a:p>
            <a:pPr lvl="1"/>
            <a:r>
              <a:rPr lang="en-US" dirty="0" smtClean="0"/>
              <a:t>Of………. </a:t>
            </a:r>
            <a:endParaRPr lang="nl-NL" dirty="0"/>
          </a:p>
        </p:txBody>
      </p:sp>
    </p:spTree>
    <p:extLst>
      <p:ext uri="{BB962C8B-B14F-4D97-AF65-F5344CB8AC3E}">
        <p14:creationId xmlns:p14="http://schemas.microsoft.com/office/powerpoint/2010/main" val="400738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Volgende</a:t>
            </a:r>
            <a:r>
              <a:rPr lang="en-US" dirty="0" smtClean="0"/>
              <a:t> week</a:t>
            </a:r>
            <a:endParaRPr lang="nl-NL" dirty="0"/>
          </a:p>
        </p:txBody>
      </p:sp>
      <p:sp>
        <p:nvSpPr>
          <p:cNvPr id="3" name="Tijdelijke aanduiding voor inhoud 2"/>
          <p:cNvSpPr>
            <a:spLocks noGrp="1"/>
          </p:cNvSpPr>
          <p:nvPr>
            <p:ph idx="1"/>
          </p:nvPr>
        </p:nvSpPr>
        <p:spPr/>
        <p:txBody>
          <a:bodyPr/>
          <a:lstStyle/>
          <a:p>
            <a:r>
              <a:rPr lang="nl-NL" dirty="0" smtClean="0"/>
              <a:t>Gaan we alles herhalen voor de toets.</a:t>
            </a:r>
          </a:p>
          <a:p>
            <a:pPr lvl="1"/>
            <a:r>
              <a:rPr lang="nl-NL" dirty="0" smtClean="0"/>
              <a:t>Missie</a:t>
            </a:r>
          </a:p>
          <a:p>
            <a:pPr lvl="1"/>
            <a:r>
              <a:rPr lang="nl-NL" dirty="0" smtClean="0"/>
              <a:t>Visie</a:t>
            </a:r>
          </a:p>
          <a:p>
            <a:pPr lvl="1"/>
            <a:r>
              <a:rPr lang="nl-NL" dirty="0" smtClean="0"/>
              <a:t>Doelstellingen</a:t>
            </a:r>
          </a:p>
          <a:p>
            <a:pPr lvl="1"/>
            <a:r>
              <a:rPr lang="nl-NL" dirty="0" smtClean="0"/>
              <a:t>Strategie</a:t>
            </a:r>
          </a:p>
          <a:p>
            <a:r>
              <a:rPr lang="en-US" dirty="0" smtClean="0"/>
              <a:t> </a:t>
            </a:r>
            <a:r>
              <a:rPr lang="nl-NL" dirty="0" smtClean="0"/>
              <a:t>Oefenen</a:t>
            </a:r>
          </a:p>
          <a:p>
            <a:pPr marL="0" indent="0">
              <a:buNone/>
            </a:pPr>
            <a:endParaRPr lang="nl-NL" dirty="0" smtClean="0"/>
          </a:p>
        </p:txBody>
      </p:sp>
    </p:spTree>
    <p:extLst>
      <p:ext uri="{BB962C8B-B14F-4D97-AF65-F5344CB8AC3E}">
        <p14:creationId xmlns:p14="http://schemas.microsoft.com/office/powerpoint/2010/main" val="3616045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Huiswerkopdracht</a:t>
            </a:r>
            <a:endParaRPr lang="nl-NL" dirty="0"/>
          </a:p>
        </p:txBody>
      </p:sp>
      <p:sp>
        <p:nvSpPr>
          <p:cNvPr id="3" name="Tijdelijke aanduiding voor inhoud 2"/>
          <p:cNvSpPr>
            <a:spLocks noGrp="1"/>
          </p:cNvSpPr>
          <p:nvPr>
            <p:ph idx="1"/>
          </p:nvPr>
        </p:nvSpPr>
        <p:spPr/>
        <p:txBody>
          <a:bodyPr/>
          <a:lstStyle/>
          <a:p>
            <a:r>
              <a:rPr lang="en-US" dirty="0" smtClean="0"/>
              <a:t>Stencil</a:t>
            </a:r>
            <a:endParaRPr lang="nl-NL" dirty="0" smtClean="0"/>
          </a:p>
          <a:p>
            <a:r>
              <a:rPr lang="nl-NL" dirty="0" smtClean="0"/>
              <a:t>Volgende week inleveren.</a:t>
            </a:r>
          </a:p>
          <a:p>
            <a:r>
              <a:rPr lang="en-US" dirty="0" smtClean="0">
                <a:hlinkClick r:id="rId2"/>
              </a:rPr>
              <a:t>mcagri@aoc-oost.nl</a:t>
            </a:r>
            <a:endParaRPr lang="en-US" dirty="0" smtClean="0"/>
          </a:p>
          <a:p>
            <a:endParaRPr lang="en-US" dirty="0" smtClean="0"/>
          </a:p>
        </p:txBody>
      </p:sp>
    </p:spTree>
    <p:extLst>
      <p:ext uri="{BB962C8B-B14F-4D97-AF65-F5344CB8AC3E}">
        <p14:creationId xmlns:p14="http://schemas.microsoft.com/office/powerpoint/2010/main" val="257625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Agenda</a:t>
            </a:r>
            <a:endParaRPr lang="nl-NL" dirty="0"/>
          </a:p>
        </p:txBody>
      </p:sp>
      <p:sp>
        <p:nvSpPr>
          <p:cNvPr id="3" name="Tijdelijke aanduiding voor inhoud 2"/>
          <p:cNvSpPr>
            <a:spLocks noGrp="1"/>
          </p:cNvSpPr>
          <p:nvPr>
            <p:ph idx="1"/>
          </p:nvPr>
        </p:nvSpPr>
        <p:spPr/>
        <p:txBody>
          <a:bodyPr/>
          <a:lstStyle/>
          <a:p>
            <a:r>
              <a:rPr lang="nl-NL" dirty="0"/>
              <a:t>Les 1: Visie en doelstellingen</a:t>
            </a:r>
          </a:p>
          <a:p>
            <a:r>
              <a:rPr lang="nl-NL" dirty="0">
                <a:solidFill>
                  <a:schemeClr val="tx1"/>
                </a:solidFill>
              </a:rPr>
              <a:t>Les 2: Visie</a:t>
            </a:r>
          </a:p>
          <a:p>
            <a:r>
              <a:rPr lang="nl-NL" dirty="0">
                <a:solidFill>
                  <a:schemeClr val="tx1"/>
                </a:solidFill>
              </a:rPr>
              <a:t>Les 3</a:t>
            </a:r>
            <a:r>
              <a:rPr lang="nl-NL" dirty="0" smtClean="0">
                <a:solidFill>
                  <a:schemeClr val="tx1"/>
                </a:solidFill>
              </a:rPr>
              <a:t>: Missie </a:t>
            </a:r>
          </a:p>
          <a:p>
            <a:r>
              <a:rPr lang="nl-NL" dirty="0" smtClean="0">
                <a:solidFill>
                  <a:srgbClr val="FF0000"/>
                </a:solidFill>
              </a:rPr>
              <a:t>Les </a:t>
            </a:r>
            <a:r>
              <a:rPr lang="nl-NL" dirty="0">
                <a:solidFill>
                  <a:srgbClr val="FF0000"/>
                </a:solidFill>
              </a:rPr>
              <a:t>4: S</a:t>
            </a:r>
            <a:r>
              <a:rPr lang="nl-NL" dirty="0" smtClean="0">
                <a:solidFill>
                  <a:srgbClr val="FF0000"/>
                </a:solidFill>
              </a:rPr>
              <a:t>trategie</a:t>
            </a:r>
            <a:endParaRPr lang="nl-NL" dirty="0">
              <a:solidFill>
                <a:srgbClr val="FF0000"/>
              </a:solidFill>
            </a:endParaRPr>
          </a:p>
          <a:p>
            <a:r>
              <a:rPr lang="nl-NL" dirty="0"/>
              <a:t>Les 5: </a:t>
            </a:r>
            <a:r>
              <a:rPr lang="nl-NL" dirty="0" smtClean="0"/>
              <a:t>Herhalen</a:t>
            </a:r>
            <a:endParaRPr lang="nl-NL" dirty="0"/>
          </a:p>
          <a:p>
            <a:r>
              <a:rPr lang="nl-NL" dirty="0"/>
              <a:t>Les 6: Toets</a:t>
            </a:r>
          </a:p>
          <a:p>
            <a:endParaRPr lang="nl-NL" dirty="0"/>
          </a:p>
        </p:txBody>
      </p:sp>
    </p:spTree>
    <p:extLst>
      <p:ext uri="{BB962C8B-B14F-4D97-AF65-F5344CB8AC3E}">
        <p14:creationId xmlns:p14="http://schemas.microsoft.com/office/powerpoint/2010/main" val="367503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Strategie</a:t>
            </a:r>
            <a:endParaRPr lang="nl-NL" dirty="0"/>
          </a:p>
        </p:txBody>
      </p:sp>
      <p:sp>
        <p:nvSpPr>
          <p:cNvPr id="3" name="Tijdelijke aanduiding voor inhoud 2"/>
          <p:cNvSpPr>
            <a:spLocks noGrp="1"/>
          </p:cNvSpPr>
          <p:nvPr>
            <p:ph idx="1"/>
          </p:nvPr>
        </p:nvSpPr>
        <p:spPr/>
        <p:txBody>
          <a:bodyPr/>
          <a:lstStyle/>
          <a:p>
            <a:r>
              <a:rPr lang="nl-NL" dirty="0" smtClean="0"/>
              <a:t>Hoe wil de onderneming haar doelstellingen bereiken, dit noemen we de strategie.</a:t>
            </a:r>
          </a:p>
          <a:p>
            <a:r>
              <a:rPr lang="nl-NL" dirty="0" smtClean="0"/>
              <a:t>Handhaven van de continuïteit op de langere termijn.</a:t>
            </a:r>
          </a:p>
          <a:p>
            <a:r>
              <a:rPr lang="nl-NL" dirty="0" smtClean="0"/>
              <a:t>Opstellen van een strategische plan.</a:t>
            </a:r>
          </a:p>
          <a:p>
            <a:r>
              <a:rPr lang="nl-NL" dirty="0" smtClean="0"/>
              <a:t>Terugkoppelen naar de missie, visie en doelstellingen van de onderneming</a:t>
            </a:r>
            <a:r>
              <a:rPr lang="en-US" dirty="0" smtClean="0"/>
              <a:t>.</a:t>
            </a:r>
            <a:endParaRPr lang="nl-NL" dirty="0"/>
          </a:p>
        </p:txBody>
      </p:sp>
    </p:spTree>
    <p:extLst>
      <p:ext uri="{BB962C8B-B14F-4D97-AF65-F5344CB8AC3E}">
        <p14:creationId xmlns:p14="http://schemas.microsoft.com/office/powerpoint/2010/main" val="123736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Strategie</a:t>
            </a:r>
            <a:endParaRPr lang="nl-NL" dirty="0"/>
          </a:p>
        </p:txBody>
      </p:sp>
      <p:sp>
        <p:nvSpPr>
          <p:cNvPr id="3" name="Tijdelijke aanduiding voor inhoud 2"/>
          <p:cNvSpPr>
            <a:spLocks noGrp="1"/>
          </p:cNvSpPr>
          <p:nvPr>
            <p:ph idx="1"/>
          </p:nvPr>
        </p:nvSpPr>
        <p:spPr/>
        <p:txBody>
          <a:bodyPr/>
          <a:lstStyle/>
          <a:p>
            <a:r>
              <a:rPr lang="nl-NL" dirty="0"/>
              <a:t>Wat, wie, hoe, wil je je doelgroep bereiken. De doelen die je wilt bereiken worden afgeleid van je missie en visie. Van hier uit ga je een strategie bedenken om deze tot een goed eind te brengen.</a:t>
            </a:r>
          </a:p>
        </p:txBody>
      </p:sp>
    </p:spTree>
    <p:extLst>
      <p:ext uri="{BB962C8B-B14F-4D97-AF65-F5344CB8AC3E}">
        <p14:creationId xmlns:p14="http://schemas.microsoft.com/office/powerpoint/2010/main" val="204255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Mijn strategie</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smtClean="0"/>
              <a:t>Mijn doelstelling: ik denk dat ik met mijn kennis jullie kan helpen de theorie te vertalen in praktische voorbeelden waardoor het  beter te begrijpen is.</a:t>
            </a:r>
          </a:p>
          <a:p>
            <a:r>
              <a:rPr lang="nl-NL" dirty="0" smtClean="0"/>
              <a:t>Strategie: economische kennis heb ik al opgedaan gedurende mijn vorige opleiding, maar ik weet nog lang niet alles dus ik zal altijd moeten blijven bij/door leren. </a:t>
            </a:r>
          </a:p>
          <a:p>
            <a:r>
              <a:rPr lang="nl-NL" dirty="0" smtClean="0"/>
              <a:t>Doordat ik nu de lerarenopleiding volg leer ik de didactische vaardigheden.</a:t>
            </a:r>
          </a:p>
          <a:p>
            <a:r>
              <a:rPr lang="nl-NL" dirty="0" smtClean="0"/>
              <a:t>Stage lopen, leer ik hoe het in de praktijk verloopt en doe ik ervaring op.</a:t>
            </a:r>
          </a:p>
          <a:p>
            <a:r>
              <a:rPr lang="nl-NL" dirty="0" smtClean="0"/>
              <a:t>Loopbaan als docent, hoop ik veel ervaring op te doen om een leuke en goede docente te worden.</a:t>
            </a:r>
          </a:p>
          <a:p>
            <a:endParaRPr lang="nl-NL" dirty="0"/>
          </a:p>
        </p:txBody>
      </p:sp>
    </p:spTree>
    <p:extLst>
      <p:ext uri="{BB962C8B-B14F-4D97-AF65-F5344CB8AC3E}">
        <p14:creationId xmlns:p14="http://schemas.microsoft.com/office/powerpoint/2010/main" val="50577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Formuleren van een strategie</a:t>
            </a:r>
            <a:endParaRPr lang="nl-NL" dirty="0"/>
          </a:p>
        </p:txBody>
      </p:sp>
      <p:sp>
        <p:nvSpPr>
          <p:cNvPr id="3" name="Tijdelijke aanduiding voor inhoud 2"/>
          <p:cNvSpPr>
            <a:spLocks noGrp="1"/>
          </p:cNvSpPr>
          <p:nvPr>
            <p:ph idx="1"/>
          </p:nvPr>
        </p:nvSpPr>
        <p:spPr/>
        <p:txBody>
          <a:bodyPr/>
          <a:lstStyle/>
          <a:p>
            <a:r>
              <a:rPr lang="en-US" dirty="0" smtClean="0"/>
              <a:t>Hoe g</a:t>
            </a:r>
            <a:r>
              <a:rPr lang="nl-NL" dirty="0" smtClean="0"/>
              <a:t>aan we onze resultaten bereiken</a:t>
            </a:r>
            <a:r>
              <a:rPr lang="en-US" dirty="0" smtClean="0"/>
              <a:t>?</a:t>
            </a:r>
          </a:p>
          <a:p>
            <a:r>
              <a:rPr lang="en-US" dirty="0" smtClean="0"/>
              <a:t>Op </a:t>
            </a:r>
            <a:r>
              <a:rPr lang="nl-NL" dirty="0" smtClean="0"/>
              <a:t>welke manieren is het mogelijk onze doelen te realiseren?</a:t>
            </a:r>
          </a:p>
          <a:p>
            <a:r>
              <a:rPr lang="nl-NL" dirty="0" smtClean="0"/>
              <a:t>Welke maatregelen moeten we nemen?</a:t>
            </a:r>
          </a:p>
          <a:p>
            <a:r>
              <a:rPr lang="en-US" dirty="0" smtClean="0"/>
              <a:t>Op </a:t>
            </a:r>
            <a:r>
              <a:rPr lang="nl-NL" dirty="0" smtClean="0"/>
              <a:t>welke manier willen wij dit uitdragen?</a:t>
            </a:r>
          </a:p>
          <a:p>
            <a:r>
              <a:rPr lang="en-US" dirty="0" smtClean="0"/>
              <a:t>Hoe </a:t>
            </a:r>
            <a:r>
              <a:rPr lang="nl-NL" dirty="0" smtClean="0"/>
              <a:t>zorgen wij ervoor dat we voortdurend leren</a:t>
            </a:r>
            <a:r>
              <a:rPr lang="en-US" dirty="0" smtClean="0"/>
              <a:t>?</a:t>
            </a:r>
          </a:p>
        </p:txBody>
      </p:sp>
    </p:spTree>
    <p:extLst>
      <p:ext uri="{BB962C8B-B14F-4D97-AF65-F5344CB8AC3E}">
        <p14:creationId xmlns:p14="http://schemas.microsoft.com/office/powerpoint/2010/main" val="221323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smtClean="0"/>
              <a:t>Ga op zoek naar de strategie van:</a:t>
            </a:r>
          </a:p>
          <a:p>
            <a:r>
              <a:rPr lang="en-US" dirty="0" smtClean="0"/>
              <a:t>KPN</a:t>
            </a:r>
          </a:p>
          <a:p>
            <a:r>
              <a:rPr lang="en-US" dirty="0" smtClean="0"/>
              <a:t>Schiphol</a:t>
            </a:r>
          </a:p>
          <a:p>
            <a:r>
              <a:rPr lang="en-US" dirty="0" smtClean="0"/>
              <a:t>Of……</a:t>
            </a:r>
          </a:p>
          <a:p>
            <a:endParaRPr lang="en-US" dirty="0"/>
          </a:p>
          <a:p>
            <a:endParaRPr lang="en-US" dirty="0" smtClean="0"/>
          </a:p>
          <a:p>
            <a:endParaRPr lang="en-US" dirty="0"/>
          </a:p>
          <a:p>
            <a:r>
              <a:rPr lang="nl-NL" dirty="0" smtClean="0"/>
              <a:t>Kijk of de strategie voldoet aan de juiste formulering</a:t>
            </a:r>
            <a:endParaRPr lang="nl-NL" dirty="0"/>
          </a:p>
        </p:txBody>
      </p:sp>
    </p:spTree>
    <p:extLst>
      <p:ext uri="{BB962C8B-B14F-4D97-AF65-F5344CB8AC3E}">
        <p14:creationId xmlns:p14="http://schemas.microsoft.com/office/powerpoint/2010/main" val="2991942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strategie</a:t>
            </a:r>
            <a:endParaRPr lang="nl-NL" dirty="0"/>
          </a:p>
        </p:txBody>
      </p:sp>
      <p:sp>
        <p:nvSpPr>
          <p:cNvPr id="3" name="Tijdelijke aanduiding voor inhoud 2"/>
          <p:cNvSpPr>
            <a:spLocks noGrp="1"/>
          </p:cNvSpPr>
          <p:nvPr>
            <p:ph idx="1"/>
          </p:nvPr>
        </p:nvSpPr>
        <p:spPr/>
        <p:txBody>
          <a:bodyPr/>
          <a:lstStyle/>
          <a:p>
            <a:r>
              <a:rPr lang="en-US" dirty="0" smtClean="0"/>
              <a:t>Stencil</a:t>
            </a:r>
          </a:p>
          <a:p>
            <a:pPr marL="0" indent="0">
              <a:buNone/>
            </a:pPr>
            <a:endParaRPr lang="nl-NL" dirty="0"/>
          </a:p>
        </p:txBody>
      </p:sp>
    </p:spTree>
    <p:extLst>
      <p:ext uri="{BB962C8B-B14F-4D97-AF65-F5344CB8AC3E}">
        <p14:creationId xmlns:p14="http://schemas.microsoft.com/office/powerpoint/2010/main" val="564054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OGSM</a:t>
            </a:r>
            <a:endParaRPr lang="nl-NL" dirty="0"/>
          </a:p>
        </p:txBody>
      </p:sp>
      <p:sp>
        <p:nvSpPr>
          <p:cNvPr id="3" name="Tijdelijke aanduiding voor inhoud 2"/>
          <p:cNvSpPr>
            <a:spLocks noGrp="1"/>
          </p:cNvSpPr>
          <p:nvPr>
            <p:ph idx="1"/>
          </p:nvPr>
        </p:nvSpPr>
        <p:spPr>
          <a:xfrm>
            <a:off x="1295402" y="2415264"/>
            <a:ext cx="9601196" cy="3318936"/>
          </a:xfrm>
        </p:spPr>
        <p:txBody>
          <a:bodyPr>
            <a:noAutofit/>
          </a:bodyPr>
          <a:lstStyle/>
          <a:p>
            <a:r>
              <a:rPr lang="nl-NL" sz="1900" dirty="0"/>
              <a:t>Een methode om de strategische planning te bepalen is OGSM</a:t>
            </a:r>
            <a:r>
              <a:rPr lang="nl-NL" sz="1900" dirty="0" smtClean="0"/>
              <a:t>.</a:t>
            </a:r>
          </a:p>
          <a:p>
            <a:r>
              <a:rPr lang="nl-NL" sz="1900" dirty="0"/>
              <a:t>Snel strategisch plannen kan je doen met OGSM. </a:t>
            </a:r>
            <a:r>
              <a:rPr lang="nl-NL" sz="1900" dirty="0" smtClean="0"/>
              <a:t>OGSM is meer </a:t>
            </a:r>
            <a:r>
              <a:rPr lang="nl-NL" sz="1900" dirty="0"/>
              <a:t>gericht op actie en de daadwerkelijke vertaling naar actie. Ook is dit </a:t>
            </a:r>
            <a:r>
              <a:rPr lang="nl-NL" sz="1900" dirty="0" smtClean="0"/>
              <a:t>een handige methode om </a:t>
            </a:r>
            <a:r>
              <a:rPr lang="nl-NL" sz="1900" dirty="0"/>
              <a:t>medewerkers duidelijk te maken wat je wilt bereiken. Echter voor eigen gebruik is het ook handig. Vooral omdat het </a:t>
            </a:r>
            <a:r>
              <a:rPr lang="nl-NL" sz="1900" dirty="0" smtClean="0"/>
              <a:t>zo </a:t>
            </a:r>
            <a:r>
              <a:rPr lang="nl-NL" sz="1900" dirty="0"/>
              <a:t>concreet is.</a:t>
            </a:r>
            <a:endParaRPr lang="nl-NL" sz="1900" dirty="0" smtClean="0"/>
          </a:p>
          <a:p>
            <a:r>
              <a:rPr lang="en-US" sz="1900" dirty="0" smtClean="0"/>
              <a:t>OGSM </a:t>
            </a:r>
            <a:r>
              <a:rPr lang="nl-NL" sz="1900" dirty="0" smtClean="0"/>
              <a:t>staat voor</a:t>
            </a:r>
            <a:r>
              <a:rPr lang="en-US" sz="1900" dirty="0" smtClean="0"/>
              <a:t>:</a:t>
            </a:r>
          </a:p>
          <a:p>
            <a:pPr lvl="1"/>
            <a:r>
              <a:rPr lang="en-US" sz="1900" dirty="0" smtClean="0"/>
              <a:t>Objectives</a:t>
            </a:r>
          </a:p>
          <a:p>
            <a:pPr lvl="1"/>
            <a:r>
              <a:rPr lang="nl-NL" sz="1900" dirty="0" smtClean="0"/>
              <a:t>Goals</a:t>
            </a:r>
          </a:p>
          <a:p>
            <a:pPr lvl="1"/>
            <a:r>
              <a:rPr lang="en-US" sz="1900" dirty="0" smtClean="0"/>
              <a:t>Strategies</a:t>
            </a:r>
          </a:p>
          <a:p>
            <a:pPr lvl="1"/>
            <a:r>
              <a:rPr lang="en-US" sz="1900" dirty="0" smtClean="0"/>
              <a:t>Measures </a:t>
            </a:r>
            <a:endParaRPr lang="en-US" sz="1900" dirty="0"/>
          </a:p>
        </p:txBody>
      </p:sp>
    </p:spTree>
    <p:extLst>
      <p:ext uri="{BB962C8B-B14F-4D97-AF65-F5344CB8AC3E}">
        <p14:creationId xmlns:p14="http://schemas.microsoft.com/office/powerpoint/2010/main" val="342706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2346</TotalTime>
  <Words>549</Words>
  <Application>Microsoft Office PowerPoint</Application>
  <PresentationFormat>Breedbeeld</PresentationFormat>
  <Paragraphs>85</Paragraphs>
  <Slides>15</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15</vt:i4>
      </vt:variant>
    </vt:vector>
  </HeadingPairs>
  <TitlesOfParts>
    <vt:vector size="18" baseType="lpstr">
      <vt:lpstr>Arial</vt:lpstr>
      <vt:lpstr>Garamond</vt:lpstr>
      <vt:lpstr>Organisch</vt:lpstr>
      <vt:lpstr>Visie &amp; Strategie</vt:lpstr>
      <vt:lpstr>Agenda</vt:lpstr>
      <vt:lpstr>Strategie</vt:lpstr>
      <vt:lpstr>Strategie</vt:lpstr>
      <vt:lpstr>Mijn strategie</vt:lpstr>
      <vt:lpstr>Formuleren van een strategie</vt:lpstr>
      <vt:lpstr>Opdracht</vt:lpstr>
      <vt:lpstr>Opdracht strategie</vt:lpstr>
      <vt:lpstr>OGSM</vt:lpstr>
      <vt:lpstr>OGSM</vt:lpstr>
      <vt:lpstr>OGSM</vt:lpstr>
      <vt:lpstr>Voorbeeld</vt:lpstr>
      <vt:lpstr>Opdracht OGSM</vt:lpstr>
      <vt:lpstr>Volgende week</vt:lpstr>
      <vt:lpstr>Huiswerkopdracht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Visie &amp; Strategie</dc:title>
  <dc:creator>Manuela &amp; Michelle</dc:creator>
  <cp:lastModifiedBy>Manuela &amp; Michelle</cp:lastModifiedBy>
  <cp:revision>38</cp:revision>
  <dcterms:created xsi:type="dcterms:W3CDTF">2013-11-18T15:50:00Z</dcterms:created>
  <dcterms:modified xsi:type="dcterms:W3CDTF">2013-11-27T11:24:41Z</dcterms:modified>
</cp:coreProperties>
</file>